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4"/>
  </p:notesMasterIdLst>
  <p:sldIdLst>
    <p:sldId id="256" r:id="rId2"/>
    <p:sldId id="261" r:id="rId3"/>
    <p:sldId id="271" r:id="rId4"/>
    <p:sldId id="272" r:id="rId5"/>
    <p:sldId id="364" r:id="rId6"/>
    <p:sldId id="360" r:id="rId7"/>
    <p:sldId id="361" r:id="rId8"/>
    <p:sldId id="362" r:id="rId9"/>
    <p:sldId id="365" r:id="rId10"/>
    <p:sldId id="363" r:id="rId11"/>
    <p:sldId id="273" r:id="rId12"/>
    <p:sldId id="366" r:id="rId13"/>
    <p:sldId id="274" r:id="rId14"/>
    <p:sldId id="278" r:id="rId15"/>
    <p:sldId id="36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68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1" r:id="rId63"/>
    <p:sldId id="369" r:id="rId64"/>
    <p:sldId id="332" r:id="rId65"/>
    <p:sldId id="333" r:id="rId66"/>
    <p:sldId id="334" r:id="rId67"/>
    <p:sldId id="335" r:id="rId68"/>
    <p:sldId id="370" r:id="rId69"/>
    <p:sldId id="336" r:id="rId70"/>
    <p:sldId id="337" r:id="rId71"/>
    <p:sldId id="338" r:id="rId72"/>
    <p:sldId id="339" r:id="rId73"/>
    <p:sldId id="340" r:id="rId74"/>
    <p:sldId id="341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2" r:id="rId84"/>
    <p:sldId id="354" r:id="rId85"/>
    <p:sldId id="355" r:id="rId86"/>
    <p:sldId id="356" r:id="rId87"/>
    <p:sldId id="357" r:id="rId88"/>
    <p:sldId id="358" r:id="rId89"/>
    <p:sldId id="359" r:id="rId90"/>
    <p:sldId id="270" r:id="rId91"/>
    <p:sldId id="371" r:id="rId92"/>
    <p:sldId id="372" r:id="rId93"/>
    <p:sldId id="373" r:id="rId94"/>
    <p:sldId id="374" r:id="rId95"/>
    <p:sldId id="375" r:id="rId96"/>
    <p:sldId id="376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390" r:id="rId111"/>
    <p:sldId id="391" r:id="rId112"/>
    <p:sldId id="392" r:id="rId113"/>
    <p:sldId id="393" r:id="rId114"/>
    <p:sldId id="394" r:id="rId115"/>
    <p:sldId id="395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403" r:id="rId124"/>
    <p:sldId id="404" r:id="rId125"/>
    <p:sldId id="405" r:id="rId126"/>
    <p:sldId id="406" r:id="rId127"/>
    <p:sldId id="407" r:id="rId128"/>
    <p:sldId id="408" r:id="rId129"/>
    <p:sldId id="409" r:id="rId130"/>
    <p:sldId id="410" r:id="rId131"/>
    <p:sldId id="411" r:id="rId132"/>
    <p:sldId id="412" r:id="rId133"/>
    <p:sldId id="413" r:id="rId134"/>
    <p:sldId id="414" r:id="rId135"/>
    <p:sldId id="415" r:id="rId136"/>
    <p:sldId id="416" r:id="rId137"/>
    <p:sldId id="417" r:id="rId138"/>
    <p:sldId id="418" r:id="rId139"/>
    <p:sldId id="419" r:id="rId140"/>
    <p:sldId id="420" r:id="rId141"/>
    <p:sldId id="421" r:id="rId142"/>
    <p:sldId id="422" r:id="rId143"/>
    <p:sldId id="423" r:id="rId144"/>
    <p:sldId id="424" r:id="rId145"/>
    <p:sldId id="425" r:id="rId146"/>
    <p:sldId id="426" r:id="rId147"/>
    <p:sldId id="427" r:id="rId148"/>
    <p:sldId id="428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7" r:id="rId158"/>
    <p:sldId id="438" r:id="rId159"/>
    <p:sldId id="439" r:id="rId160"/>
    <p:sldId id="440" r:id="rId161"/>
    <p:sldId id="441" r:id="rId162"/>
    <p:sldId id="442" r:id="rId163"/>
    <p:sldId id="443" r:id="rId164"/>
    <p:sldId id="444" r:id="rId165"/>
    <p:sldId id="445" r:id="rId166"/>
    <p:sldId id="446" r:id="rId167"/>
    <p:sldId id="447" r:id="rId168"/>
    <p:sldId id="448" r:id="rId169"/>
    <p:sldId id="449" r:id="rId170"/>
    <p:sldId id="450" r:id="rId171"/>
    <p:sldId id="451" r:id="rId172"/>
    <p:sldId id="452" r:id="rId173"/>
    <p:sldId id="453" r:id="rId174"/>
    <p:sldId id="454" r:id="rId175"/>
    <p:sldId id="455" r:id="rId176"/>
    <p:sldId id="456" r:id="rId177"/>
    <p:sldId id="457" r:id="rId178"/>
    <p:sldId id="458" r:id="rId179"/>
    <p:sldId id="459" r:id="rId180"/>
    <p:sldId id="460" r:id="rId181"/>
    <p:sldId id="461" r:id="rId182"/>
    <p:sldId id="462" r:id="rId183"/>
    <p:sldId id="463" r:id="rId184"/>
    <p:sldId id="464" r:id="rId185"/>
    <p:sldId id="465" r:id="rId186"/>
    <p:sldId id="466" r:id="rId187"/>
    <p:sldId id="467" r:id="rId188"/>
    <p:sldId id="468" r:id="rId189"/>
    <p:sldId id="469" r:id="rId190"/>
    <p:sldId id="470" r:id="rId191"/>
    <p:sldId id="471" r:id="rId192"/>
    <p:sldId id="472" r:id="rId193"/>
    <p:sldId id="473" r:id="rId194"/>
    <p:sldId id="474" r:id="rId195"/>
    <p:sldId id="475" r:id="rId196"/>
    <p:sldId id="476" r:id="rId197"/>
    <p:sldId id="477" r:id="rId198"/>
    <p:sldId id="478" r:id="rId199"/>
    <p:sldId id="479" r:id="rId200"/>
    <p:sldId id="480" r:id="rId201"/>
    <p:sldId id="481" r:id="rId202"/>
    <p:sldId id="482" r:id="rId203"/>
    <p:sldId id="483" r:id="rId204"/>
    <p:sldId id="484" r:id="rId205"/>
    <p:sldId id="485" r:id="rId206"/>
    <p:sldId id="486" r:id="rId207"/>
    <p:sldId id="487" r:id="rId208"/>
    <p:sldId id="488" r:id="rId209"/>
    <p:sldId id="489" r:id="rId210"/>
    <p:sldId id="490" r:id="rId211"/>
    <p:sldId id="491" r:id="rId212"/>
    <p:sldId id="492" r:id="rId213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15"/>
      <p:bold r:id="rId216"/>
      <p:italic r:id="rId217"/>
      <p:boldItalic r:id="rId218"/>
    </p:embeddedFont>
    <p:embeddedFont>
      <p:font typeface="Century Gothic" panose="020B0502020202020204" pitchFamily="34" charset="0"/>
      <p:regular r:id="rId219"/>
      <p:bold r:id="rId220"/>
      <p:italic r:id="rId221"/>
      <p:boldItalic r:id="rId2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7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26" y="3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customschemas.google.com/relationships/presentationmetadata" Target="meta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3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4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font" Target="fonts/font5.fntdata"/><Relationship Id="rId3" Type="http://schemas.openxmlformats.org/officeDocument/2006/relationships/slide" Target="slides/slide2.xml"/><Relationship Id="rId214" Type="http://schemas.openxmlformats.org/officeDocument/2006/relationships/notesMaster" Target="notesMasters/notesMaster1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font" Target="fonts/font1.fntdata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7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8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21/12/2024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21/12/2024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7.gif"/><Relationship Id="rId4" Type="http://schemas.openxmlformats.org/officeDocument/2006/relationships/image" Target="../media/image24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gif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eg"/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gif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gif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gif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gif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diego\Desktop\DIO\TRILHA-ML\SLIDES%20E%20VIDEOS\MODULO-1\AULA-4\Flexible%20Muscle-Based%20Locomotion%20for%20Bipedal%20Creatures%20(1).mp4" TargetMode="Externa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diego\Desktop\DIO\TRILHA-ML\SLIDES%20E%20VIDEOS\MODULO-1\AULA-4\Artificial%20Intelligence%20in%20Google's%20Dinosaur%20(English%20Sub).mp4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2.gif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3.gi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3.gif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gif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1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1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3.gif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9.jpe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1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1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10.jpeg"/><Relationship Id="rId11" Type="http://schemas.openxmlformats.org/officeDocument/2006/relationships/image" Target="../media/image114.jpe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jpeg"/><Relationship Id="rId10" Type="http://schemas.openxmlformats.org/officeDocument/2006/relationships/image" Target="../media/image142.png"/><Relationship Id="rId4" Type="http://schemas.openxmlformats.org/officeDocument/2006/relationships/image" Target="../media/image71.png"/><Relationship Id="rId9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6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Por meio do </a:t>
            </a:r>
            <a:r>
              <a:rPr lang="pt-BR" sz="2200" b="1" dirty="0">
                <a:latin typeface="Arial Narrow" pitchFamily="34" charset="0"/>
              </a:rPr>
              <a:t>ML</a:t>
            </a:r>
            <a:r>
              <a:rPr lang="pt-BR" sz="2200" dirty="0">
                <a:latin typeface="Arial Narrow" pitchFamily="34" charset="0"/>
              </a:rPr>
              <a:t> obtemos (ou não) uma </a:t>
            </a:r>
            <a:r>
              <a:rPr lang="pt-BR" sz="2200" b="1" dirty="0">
                <a:latin typeface="Arial Narrow" pitchFamily="34" charset="0"/>
              </a:rPr>
              <a:t>IA</a:t>
            </a: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dirty="0" err="1">
                <a:latin typeface="Arial Narrow" pitchFamily="34" charset="0"/>
              </a:rPr>
              <a:t>restrista</a:t>
            </a:r>
            <a:r>
              <a:rPr lang="pt-BR" sz="2200" dirty="0">
                <a:latin typeface="Arial Narrow" pitchFamily="34" charset="0"/>
              </a:rPr>
              <a:t>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taça tem bastante vinho?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4" name="Picture 6" descr="Avaliação Fuzzy da Satisfação de Clientes em Relação aos Serviços Prestados  no Âmbito Gerencial das Micro e Pequenas E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50" y="2287748"/>
            <a:ext cx="6302375" cy="15651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58137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o tamanho de uma pessoa alta?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000250"/>
            <a:ext cx="822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506299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x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2929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  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Lê Notícias - A Arte do Ser- A Arte do Ser | A conta está err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371129"/>
            <a:ext cx="3714751" cy="2089547"/>
          </a:xfrm>
          <a:prstGeom prst="rect">
            <a:avLst/>
          </a:prstGeom>
          <a:noFill/>
        </p:spPr>
      </p:pic>
      <p:pic>
        <p:nvPicPr>
          <p:cNvPr id="29700" name="Picture 4" descr="Negócios - A chave para lidar com pessoas - AC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29" y="2281238"/>
            <a:ext cx="3135246" cy="214788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r>
              <a:rPr lang="pt-BR" sz="2200" dirty="0"/>
              <a:t>Qual o valor?                               O mais bonito?</a:t>
            </a:r>
          </a:p>
        </p:txBody>
      </p:sp>
    </p:spTree>
    <p:extLst>
      <p:ext uri="{BB962C8B-B14F-4D97-AF65-F5344CB8AC3E}">
        <p14:creationId xmlns:p14="http://schemas.microsoft.com/office/powerpoint/2010/main" val="35650945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0722" name="Picture 2" descr="O que é lógica fuzzy? - Electrical e-Library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235" y="2461577"/>
            <a:ext cx="6038850" cy="1581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2645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40" y="2400613"/>
            <a:ext cx="5235893" cy="25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23592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Artificiais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3855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mais usamos: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46296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6788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Robótica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Componentes conexas - ITAb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80477"/>
            <a:ext cx="3775075" cy="3271733"/>
          </a:xfrm>
          <a:prstGeom prst="rect">
            <a:avLst/>
          </a:prstGeom>
          <a:noFill/>
        </p:spPr>
      </p:pic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8" name="Picture 8" descr="Mobile robot Pioneer 3-DX from MobileRobots, Inc. | Download Scientific 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1" y="1959293"/>
            <a:ext cx="2159614" cy="1599248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918960" y="2354580"/>
            <a:ext cx="2034540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Destino</a:t>
            </a:r>
          </a:p>
        </p:txBody>
      </p:sp>
    </p:spTree>
    <p:extLst>
      <p:ext uri="{BB962C8B-B14F-4D97-AF65-F5344CB8AC3E}">
        <p14:creationId xmlns:p14="http://schemas.microsoft.com/office/powerpoint/2010/main" val="44182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986" name="Picture 2" descr="Portal Prod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4" y="1328475"/>
            <a:ext cx="5056505" cy="369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1005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833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Redes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Neurais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Artificiais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112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025" y="1447800"/>
            <a:ext cx="3181349" cy="3181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09969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0724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13128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Redes Neurais?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16061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567" y="754380"/>
            <a:ext cx="5285285" cy="2912993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260" y="2766060"/>
            <a:ext cx="4912307" cy="223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1188704" y="390359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estrutura de uma 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3153" y="473393"/>
            <a:ext cx="2856547" cy="28565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3125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Biológicas x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" y="830581"/>
            <a:ext cx="8061960" cy="298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90894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Neurônio Artificial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996" name="Picture 4" descr="Redes Neurais Artificiais. Perceptron | by Anderson Viniciu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833437"/>
            <a:ext cx="6530975" cy="38468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7030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entrada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saída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69686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Biológicas x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82" name="Picture 2" descr="redes neurais Archives - Gizmod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579" y="1280160"/>
            <a:ext cx="6472555" cy="3236278"/>
          </a:xfrm>
          <a:prstGeom prst="rect">
            <a:avLst/>
          </a:prstGeom>
          <a:noFill/>
        </p:spPr>
      </p:pic>
      <p:pic>
        <p:nvPicPr>
          <p:cNvPr id="46086" name="Picture 6" descr="Ilustração De Olho De órgão Humano, Olhos Clipart, Olhos De órgãos Humanos,  Os Olhos Negros Imagem PNG e PSD Para Download Gratui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" y="1699261"/>
            <a:ext cx="1559560" cy="1559560"/>
          </a:xfrm>
          <a:prstGeom prst="rect">
            <a:avLst/>
          </a:prstGeom>
          <a:noFill/>
        </p:spPr>
      </p:pic>
      <p:pic>
        <p:nvPicPr>
          <p:cNvPr id="46088" name="Picture 8" descr="Fotografia Do ícone Da Câmera PNG , Clipart Da Câmera, Câmera, Fotografia  Imagem PNG e Vetor Para Download Gratui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" y="2857501"/>
            <a:ext cx="1569720" cy="156972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7261860" y="2415540"/>
            <a:ext cx="1638300" cy="10134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 interpretados na saída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3350" y="4419600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486150" y="4429125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Processo</a:t>
            </a:r>
          </a:p>
        </p:txBody>
      </p:sp>
    </p:spTree>
    <p:extLst>
      <p:ext uri="{BB962C8B-B14F-4D97-AF65-F5344CB8AC3E}">
        <p14:creationId xmlns:p14="http://schemas.microsoft.com/office/powerpoint/2010/main" val="233124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 de entrada e saída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8" y="866775"/>
            <a:ext cx="53054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257175"/>
            <a:ext cx="3181349" cy="3181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7803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Features)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26612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Artificiais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130" name="Picture 2" descr="Artificial intelligence: defining and explaining AI-related terminology -  IF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335" y="845820"/>
            <a:ext cx="7400925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9689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857591"/>
            <a:ext cx="7153275" cy="400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92600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de características (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6"/>
            <a:ext cx="7791450" cy="343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99982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 gerada no treino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6"/>
            <a:ext cx="7277100" cy="295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3028950" y="942975"/>
            <a:ext cx="1771650" cy="3457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Caixa preta</a:t>
            </a:r>
          </a:p>
        </p:txBody>
      </p:sp>
    </p:spTree>
    <p:extLst>
      <p:ext uri="{BB962C8B-B14F-4D97-AF65-F5344CB8AC3E}">
        <p14:creationId xmlns:p14="http://schemas.microsoft.com/office/powerpoint/2010/main" val="6877067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63939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 descr="Uma introdução as redes neurais convolucionais utilizando o Keras | by Alan  Melo Clappis | Data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3165" y="788987"/>
            <a:ext cx="3020836" cy="189706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são as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298" name="Picture 2" descr="Conhecendo a visão do computador: Redes Neurais Convolucionais | by Vitor  Rodrigues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738142"/>
            <a:ext cx="2835275" cy="3743371"/>
          </a:xfrm>
          <a:prstGeom prst="rect">
            <a:avLst/>
          </a:prstGeom>
          <a:noFill/>
        </p:spPr>
      </p:pic>
      <p:pic>
        <p:nvPicPr>
          <p:cNvPr id="55300" name="Picture 4" descr="ateliware | O mundo do ponto de vista das Redes Neurais Convoluciona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4766" y="952500"/>
            <a:ext cx="3653209" cy="3520115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067175" y="714375"/>
            <a:ext cx="18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Outros Objetos </a:t>
            </a:r>
          </a:p>
        </p:txBody>
      </p:sp>
      <p:pic>
        <p:nvPicPr>
          <p:cNvPr id="55304" name="Picture 8" descr="Matrizes - tipos de matrizes, operações, resumo - Matemática - InfoEscol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1150" y="2600325"/>
            <a:ext cx="2305050" cy="119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43406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18765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54" name="Picture 2" descr="Supervised And Unsupervised Learning | TheAILea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" y="808672"/>
            <a:ext cx="5057775" cy="4010026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5800725" y="113347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duas classes</a:t>
            </a:r>
          </a:p>
        </p:txBody>
      </p:sp>
    </p:spTree>
    <p:extLst>
      <p:ext uri="{BB962C8B-B14F-4D97-AF65-F5344CB8AC3E}">
        <p14:creationId xmlns:p14="http://schemas.microsoft.com/office/powerpoint/2010/main" val="31764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02" name="Picture 2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6" y="638175"/>
            <a:ext cx="7874000" cy="4429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04975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81125"/>
            <a:ext cx="4857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476250" y="866775"/>
            <a:ext cx="479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   Entrada           Rótulo              Classificação </a:t>
            </a:r>
          </a:p>
        </p:txBody>
      </p:sp>
    </p:spTree>
    <p:extLst>
      <p:ext uri="{BB962C8B-B14F-4D97-AF65-F5344CB8AC3E}">
        <p14:creationId xmlns:p14="http://schemas.microsoft.com/office/powerpoint/2010/main" val="21679787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</a:t>
            </a:r>
            <a:r>
              <a:rPr lang="pt-BR" sz="3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22" name="Picture 2" descr="Entendendo Redes Convolucionais (CNNs) | by Gisely Alves | Neuronio BR | 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8925"/>
            <a:ext cx="7010400" cy="2033016"/>
          </a:xfrm>
          <a:prstGeom prst="rect">
            <a:avLst/>
          </a:prstGeom>
          <a:noFill/>
        </p:spPr>
      </p:pic>
      <p:pic>
        <p:nvPicPr>
          <p:cNvPr id="81924" name="Picture 4" descr="Example images from the MNIST dataset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7024" y="665163"/>
            <a:ext cx="2068513" cy="2068514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457450" y="366712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pt-BR" sz="1600" b="1" dirty="0"/>
              <a:t> classes</a:t>
            </a:r>
          </a:p>
        </p:txBody>
      </p:sp>
    </p:spTree>
    <p:extLst>
      <p:ext uri="{BB962C8B-B14F-4D97-AF65-F5344CB8AC3E}">
        <p14:creationId xmlns:p14="http://schemas.microsoft.com/office/powerpoint/2010/main" val="5940778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– Base de treino </a:t>
            </a:r>
          </a:p>
        </p:txBody>
      </p:sp>
      <p:pic>
        <p:nvPicPr>
          <p:cNvPr id="83970" name="Picture 2" descr="Gat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47056"/>
            <a:ext cx="4224234" cy="4196443"/>
          </a:xfrm>
          <a:prstGeom prst="rect">
            <a:avLst/>
          </a:prstGeom>
          <a:noFill/>
        </p:spPr>
      </p:pic>
      <p:pic>
        <p:nvPicPr>
          <p:cNvPr id="83972" name="Picture 4" descr="ícone de pasta de arquivo de computador isolado no fundo branco 4249014  Vetor no Vecteez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6638" y="966789"/>
            <a:ext cx="1928812" cy="1928812"/>
          </a:xfrm>
          <a:prstGeom prst="rect">
            <a:avLst/>
          </a:prstGeom>
          <a:noFill/>
        </p:spPr>
      </p:pic>
      <p:sp>
        <p:nvSpPr>
          <p:cNvPr id="15" name="Seta para a direita 14"/>
          <p:cNvSpPr/>
          <p:nvPr/>
        </p:nvSpPr>
        <p:spPr>
          <a:xfrm>
            <a:off x="4362450" y="1628775"/>
            <a:ext cx="828675" cy="523875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6350" y="2828925"/>
            <a:ext cx="156210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“gatos”</a:t>
            </a:r>
          </a:p>
        </p:txBody>
      </p:sp>
    </p:spTree>
    <p:extLst>
      <p:ext uri="{BB962C8B-B14F-4D97-AF65-F5344CB8AC3E}">
        <p14:creationId xmlns:p14="http://schemas.microsoft.com/office/powerpoint/2010/main" val="5570831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84828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no treinamento</a:t>
            </a:r>
          </a:p>
        </p:txBody>
      </p:sp>
      <p:pic>
        <p:nvPicPr>
          <p:cNvPr id="61442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82723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395414"/>
            <a:ext cx="6343650" cy="208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4012" y="1404938"/>
            <a:ext cx="2049463" cy="2049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38999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17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9911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em uma rede</a:t>
            </a:r>
          </a:p>
        </p:txBody>
      </p:sp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8" y="1348297"/>
            <a:ext cx="3490911" cy="379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3057525"/>
            <a:ext cx="39719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773651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295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Relação dos pesos</a:t>
            </a:r>
          </a:p>
        </p:txBody>
      </p:sp>
      <p:pic>
        <p:nvPicPr>
          <p:cNvPr id="72706" name="Picture 2" descr="https://www.inf.ufsc.br/~aldo.vw/patrec/enco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338262"/>
            <a:ext cx="6597650" cy="33718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95610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Treinamento da RNA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641350"/>
            <a:ext cx="272415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0" name="Picture 4" descr="Customizando Redes Neurais com Funções de Ativação Alternativas — Ciência e  Da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4419600" cy="41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69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Importando Modelos de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915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Keras: the Python deep learning A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1" y="4324350"/>
            <a:ext cx="2824656" cy="819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57579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8" name="Picture 6" descr="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917327"/>
            <a:ext cx="4467225" cy="3402141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1" y="2033588"/>
            <a:ext cx="4165599" cy="124968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180975" y="4419600"/>
            <a:ext cx="644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https://colab.research.google.com/github/storopoli/ciencia-de-dados/blob/master/notebooks/Aula_18_a_Redes_Neurais_com_TensorFlow.ipynb#scrollTo=6zmMUxg8pfqE</a:t>
            </a:r>
          </a:p>
        </p:txBody>
      </p:sp>
    </p:spTree>
    <p:extLst>
      <p:ext uri="{BB962C8B-B14F-4D97-AF65-F5344CB8AC3E}">
        <p14:creationId xmlns:p14="http://schemas.microsoft.com/office/powerpoint/2010/main" val="27751403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80975" y="4419600"/>
            <a:ext cx="644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https://colab.research.google.com/github/tensorflow/tpu/blob/master/models/official/mask_rcnn/mask_rcnn_demo.ipynb#scrollTo=X8rPd4MyrDsn</a:t>
            </a:r>
          </a:p>
        </p:txBody>
      </p:sp>
      <p:pic>
        <p:nvPicPr>
          <p:cNvPr id="80898" name="Picture 2" descr="Image Segmentation Python | Implementation of Mask R-C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5919"/>
            <a:ext cx="4445000" cy="3703043"/>
          </a:xfrm>
          <a:prstGeom prst="rect">
            <a:avLst/>
          </a:prstGeom>
          <a:noFill/>
        </p:spPr>
      </p:pic>
      <p:pic>
        <p:nvPicPr>
          <p:cNvPr id="80900" name="Picture 4" descr="Image Segmentation Python | Implementation of Mask R-CN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4" y="1223509"/>
            <a:ext cx="4429125" cy="3269116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8401" y="642938"/>
            <a:ext cx="4165599" cy="1249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72438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46965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Algoritmos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Genéticos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146</a:t>
            </a:fld>
            <a:r>
              <a:rPr lang="en-US"/>
              <a:t>]</a:t>
            </a:r>
            <a:endParaRPr/>
          </a:p>
        </p:txBody>
      </p:sp>
      <p:pic>
        <p:nvPicPr>
          <p:cNvPr id="44034" name="Picture 2" descr="Genética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375" y="1504949"/>
            <a:ext cx="2943224" cy="2943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54262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Genéticos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33599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58" name="Picture 2" descr="Algoritmos de estimação de distribuiçã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552" y="1146175"/>
            <a:ext cx="2895600" cy="3921125"/>
          </a:xfrm>
          <a:prstGeom prst="rect">
            <a:avLst/>
          </a:prstGeom>
          <a:noFill/>
        </p:spPr>
      </p:pic>
      <p:pic>
        <p:nvPicPr>
          <p:cNvPr id="19460" name="Picture 4" descr="Esqueça o que você sabe sobre a origem da humanidade - Site de Curiosidad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4356" y="1781958"/>
            <a:ext cx="4827717" cy="315410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4667250" y="8032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base do AG é dada pela evolução de amostras</a:t>
            </a:r>
          </a:p>
        </p:txBody>
      </p:sp>
    </p:spTree>
    <p:extLst>
      <p:ext uri="{BB962C8B-B14F-4D97-AF65-F5344CB8AC3E}">
        <p14:creationId xmlns:p14="http://schemas.microsoft.com/office/powerpoint/2010/main" val="34294283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AG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2191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uncionamento do algoritmo genétic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737288"/>
            <a:ext cx="8267700" cy="440621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1460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66" y="1192743"/>
            <a:ext cx="7079143" cy="350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6886575" y="1327150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915150" y="2460625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o melhor valor possível: </a:t>
            </a:r>
            <a:r>
              <a:rPr lang="pt-BR" b="1" dirty="0">
                <a:solidFill>
                  <a:schemeClr val="accent6"/>
                </a:solidFill>
              </a:rPr>
              <a:t>ótimo global</a:t>
            </a:r>
          </a:p>
        </p:txBody>
      </p:sp>
    </p:spTree>
    <p:extLst>
      <p:ext uri="{BB962C8B-B14F-4D97-AF65-F5344CB8AC3E}">
        <p14:creationId xmlns:p14="http://schemas.microsoft.com/office/powerpoint/2010/main" val="28463758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29452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 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encontrar um funcionário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4" name="Picture 4" descr="Estatísticas do trabalho infantil no Brasil e no mun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1461"/>
            <a:ext cx="6197600" cy="400203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5105400" y="1332442"/>
            <a:ext cx="3090333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Trabalhamos com regiões de busca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05400" y="24415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2125133" y="3505200"/>
            <a:ext cx="956734" cy="5080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6" name="Picture 6" descr="Linkedin - ícones de mídia social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23950"/>
            <a:ext cx="1304925" cy="1304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27633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25199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Definições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uma técnica de busca utilizada na ciência da computação para achar soluções aproximadas em problemas de otimização e busca.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Recombinação (computação evolutiva)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908" y="2891105"/>
            <a:ext cx="4585758" cy="1956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8925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53148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Metodologia STEAM: Cultura Maker, Robótica Educacional e Coding. | Colégio  Spino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0326" y="703791"/>
            <a:ext cx="5303674" cy="30395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Navegação robótica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Inteligência Artificial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Geração de novos dados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Jogos digitais 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1384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em ensino e </a:t>
            </a:r>
            <a:r>
              <a:rPr lang="pt-BR" sz="2200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chatbots</a:t>
            </a:r>
            <a:r>
              <a:rPr lang="pt-BR" sz="2200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2" name="Picture 2" descr="Robótica Educacional - Professora Keila - Divertido é Apre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1374775"/>
            <a:ext cx="4650987" cy="3683000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190500" y="14467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respostas para o usuário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90500" y="25706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perguntas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00025" y="3723217"/>
            <a:ext cx="2581275" cy="9313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Deixar o sistema mais próximo de uma</a:t>
            </a:r>
            <a:r>
              <a:rPr lang="pt-BR" b="1" dirty="0">
                <a:solidFill>
                  <a:srgbClr val="FFFF00"/>
                </a:solidFill>
              </a:rPr>
              <a:t> interação humana</a:t>
            </a:r>
          </a:p>
        </p:txBody>
      </p:sp>
    </p:spTree>
    <p:extLst>
      <p:ext uri="{BB962C8B-B14F-4D97-AF65-F5344CB8AC3E}">
        <p14:creationId xmlns:p14="http://schemas.microsoft.com/office/powerpoint/2010/main" val="7027108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Planejamento de rotas em robôs móveis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3288"/>
            <a:ext cx="7077306" cy="26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 descr="PLANEJADOR​ ​DE​ ​CAMINHO​ ​BASEADO​ ​EM​ ​MATRIZES​ ​PARA​ ​ROBÔS MÓVE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7250" y="1179512"/>
            <a:ext cx="3067050" cy="1495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039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>
                <a:latin typeface="Arial Narrow" pitchFamily="34" charset="0"/>
              </a:rPr>
              <a:t>Trabalho de doutorado: </a:t>
            </a:r>
            <a:r>
              <a:rPr lang="pt-BR" sz="2200" dirty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28182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0: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 população inicial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24400" y="164676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 população de forma </a:t>
            </a:r>
            <a:r>
              <a:rPr lang="pt-BR" b="1" dirty="0">
                <a:solidFill>
                  <a:schemeClr val="accent6"/>
                </a:solidFill>
              </a:rPr>
              <a:t>aleatória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724400" y="2770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Define a população dentro de uma </a:t>
            </a:r>
            <a:r>
              <a:rPr lang="pt-BR" b="1" dirty="0">
                <a:solidFill>
                  <a:schemeClr val="accent6"/>
                </a:solidFill>
              </a:rPr>
              <a:t>região de busca </a:t>
            </a:r>
          </a:p>
        </p:txBody>
      </p:sp>
      <p:pic>
        <p:nvPicPr>
          <p:cNvPr id="17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93948"/>
            <a:ext cx="4619625" cy="3926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70369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1: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0" name="Picture 2" descr="Técnica de seleção da roleta.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66837"/>
            <a:ext cx="3048000" cy="3048001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Método de seleção por roleta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 os melhores indivíduos dada sua </a:t>
            </a:r>
            <a:r>
              <a:rPr lang="pt-BR" b="1" dirty="0">
                <a:solidFill>
                  <a:srgbClr val="FFFF00"/>
                </a:solidFill>
              </a:rPr>
              <a:t>probabilidade</a:t>
            </a:r>
          </a:p>
        </p:txBody>
      </p:sp>
    </p:spTree>
    <p:extLst>
      <p:ext uri="{BB962C8B-B14F-4D97-AF65-F5344CB8AC3E}">
        <p14:creationId xmlns:p14="http://schemas.microsoft.com/office/powerpoint/2010/main" val="2270079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2: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Recombinação de indivíduos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26" name="Picture 2" descr="https://sites.icmc.usp.br/andre/research/genetic/image/cross_a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539875"/>
            <a:ext cx="6007100" cy="1975216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6076950" y="15991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recombinação vai </a:t>
            </a:r>
            <a:r>
              <a:rPr lang="pt-BR" b="1" dirty="0">
                <a:solidFill>
                  <a:srgbClr val="FFFF00"/>
                </a:solidFill>
              </a:rPr>
              <a:t>recombinar</a:t>
            </a:r>
            <a:r>
              <a:rPr lang="pt-BR" b="1" dirty="0"/>
              <a:t> os </a:t>
            </a:r>
            <a:r>
              <a:rPr lang="pt-BR" b="1" dirty="0">
                <a:solidFill>
                  <a:srgbClr val="FFFF00"/>
                </a:solidFill>
              </a:rPr>
              <a:t>dois melhores </a:t>
            </a:r>
            <a:r>
              <a:rPr lang="pt-BR" b="1" dirty="0"/>
              <a:t>indivíduos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230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meta e gerar um indivíduo </a:t>
            </a:r>
            <a:r>
              <a:rPr lang="pt-BR" b="1" dirty="0">
                <a:solidFill>
                  <a:srgbClr val="FFFF00"/>
                </a:solidFill>
              </a:rPr>
              <a:t>melhor</a:t>
            </a:r>
            <a:r>
              <a:rPr lang="pt-BR" b="1" dirty="0"/>
              <a:t> do que seus pais</a:t>
            </a:r>
            <a:endParaRPr lang="pt-BR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454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3: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Selecionar um ponto do cromossomo e gerar mutação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 a convergência prematura do AG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8674" name="Picture 2" descr="https://sites.icmc.usp.br/andre/research/genetic/image/mutaca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4" y="1739899"/>
            <a:ext cx="3180203" cy="1069975"/>
          </a:xfrm>
          <a:prstGeom prst="rect">
            <a:avLst/>
          </a:prstGeom>
          <a:noFill/>
        </p:spPr>
      </p:pic>
      <p:sp>
        <p:nvSpPr>
          <p:cNvPr id="28676" name="AutoShape 4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78" name="AutoShape 6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80" name="Picture 8" descr="Mutaçã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4174" y="1211263"/>
            <a:ext cx="2251075" cy="2251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30035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18209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Gerar soluções para o comportamento dos personagens em um game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75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Evitar </a:t>
            </a:r>
            <a:r>
              <a:rPr lang="pt-BR" b="1" dirty="0">
                <a:solidFill>
                  <a:srgbClr val="FFFF00"/>
                </a:solidFill>
              </a:rPr>
              <a:t>comportamentos repetidos </a:t>
            </a:r>
            <a:r>
              <a:rPr lang="pt-BR" b="1" dirty="0"/>
              <a:t>entre os agentes do game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992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Gerar comportamentos </a:t>
            </a:r>
            <a:r>
              <a:rPr lang="pt-BR" b="1" dirty="0">
                <a:solidFill>
                  <a:schemeClr val="bg1"/>
                </a:solidFill>
              </a:rPr>
              <a:t>novos para cada agente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9698" name="Picture 2" descr="Uma breve introdução aos algoritmos genéticos | by Rodrigo Masaru Ohashi |  Neuronio BR |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5805713" cy="3495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14838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Ensinar um agente em seu funcionamento desde o ponto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“zero”.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27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326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17" name="Flexible Muscle-Based Locomotion for Bipedal Creatures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59721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6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Inteligência Artificial destruindo no dinossauro da Google! (Rede Neural) - 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1"/>
            <a:ext cx="8115300" cy="377190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810125"/>
            <a:ext cx="741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https://www.youtube.com/watch?v=NZlIYr1slAk</a:t>
            </a:r>
          </a:p>
        </p:txBody>
      </p:sp>
    </p:spTree>
    <p:extLst>
      <p:ext uri="{BB962C8B-B14F-4D97-AF65-F5344CB8AC3E}">
        <p14:creationId xmlns:p14="http://schemas.microsoft.com/office/powerpoint/2010/main" val="3879392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Artificial Intelligence in Google's Dinosaur (English Sub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19201"/>
            <a:ext cx="5962650" cy="39243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076950" y="1294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076950" y="23992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-1" y="4305300"/>
            <a:ext cx="3609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https://www.youtube.com/watch?v=NZlIYr1slAk</a:t>
            </a:r>
          </a:p>
        </p:txBody>
      </p:sp>
    </p:spTree>
    <p:extLst>
      <p:ext uri="{BB962C8B-B14F-4D97-AF65-F5344CB8AC3E}">
        <p14:creationId xmlns:p14="http://schemas.microsoft.com/office/powerpoint/2010/main" val="27377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53233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https://colab.research.google.com/github/scottire/fastpages/blob/master/_notebooks/2020-07-20-interactive-genetic-algorithm-dashboard-from-scratch-in-python.ipynb#scrollTo=TSrmSBdE7r0q</a:t>
            </a:r>
          </a:p>
        </p:txBody>
      </p:sp>
      <p:pic>
        <p:nvPicPr>
          <p:cNvPr id="34818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1" y="1155848"/>
            <a:ext cx="3907428" cy="3320902"/>
          </a:xfrm>
          <a:prstGeom prst="rect">
            <a:avLst/>
          </a:prstGeom>
          <a:noFill/>
        </p:spPr>
      </p:pic>
      <p:pic>
        <p:nvPicPr>
          <p:cNvPr id="34820" name="Picture 4" descr="Google Colab | Logopedia | Fand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1162051"/>
            <a:ext cx="3746500" cy="16559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020197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colab</a:t>
            </a:r>
            <a:r>
              <a:rPr lang="pt-BR" dirty="0"/>
              <a:t>.</a:t>
            </a:r>
            <a:r>
              <a:rPr lang="pt-BR" dirty="0" err="1"/>
              <a:t>research</a:t>
            </a:r>
            <a:r>
              <a:rPr lang="pt-BR" dirty="0"/>
              <a:t>.google.com/</a:t>
            </a:r>
            <a:r>
              <a:rPr lang="pt-BR" dirty="0" err="1"/>
              <a:t>github</a:t>
            </a:r>
            <a:r>
              <a:rPr lang="pt-BR" dirty="0"/>
              <a:t>/</a:t>
            </a:r>
            <a:r>
              <a:rPr lang="pt-BR" dirty="0" err="1"/>
              <a:t>duducosmos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/</a:t>
            </a:r>
            <a:r>
              <a:rPr lang="pt-BR" dirty="0" err="1"/>
              <a:t>blob</a:t>
            </a:r>
            <a:r>
              <a:rPr lang="pt-BR" dirty="0"/>
              <a:t>/</a:t>
            </a:r>
            <a:r>
              <a:rPr lang="pt-BR" dirty="0" err="1"/>
              <a:t>main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.</a:t>
            </a:r>
            <a:r>
              <a:rPr lang="pt-BR" dirty="0" err="1"/>
              <a:t>ipynb</a:t>
            </a:r>
            <a:r>
              <a:rPr lang="pt-BR" dirty="0"/>
              <a:t>#</a:t>
            </a:r>
            <a:r>
              <a:rPr lang="pt-BR" dirty="0" err="1"/>
              <a:t>scrollTo</a:t>
            </a:r>
            <a:r>
              <a:rPr lang="pt-BR" dirty="0"/>
              <a:t>=LpqGIGoa48vn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59454"/>
            <a:ext cx="8686800" cy="385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tângulo 16"/>
          <p:cNvSpPr/>
          <p:nvPr/>
        </p:nvSpPr>
        <p:spPr>
          <a:xfrm>
            <a:off x="6076950" y="2437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Problema </a:t>
            </a:r>
            <a:r>
              <a:rPr lang="pt-BR" b="1" dirty="0" err="1">
                <a:solidFill>
                  <a:schemeClr val="accent6"/>
                </a:solidFill>
              </a:rPr>
              <a:t>NP-Completo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7265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19849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FF0000"/>
                </a:solidFill>
              </a:rPr>
              <a:t>Máquina de Vetores de Suporte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174</a:t>
            </a:fld>
            <a:r>
              <a:rPr lang="en-US"/>
              <a:t>]</a:t>
            </a:r>
            <a:endParaRPr/>
          </a:p>
        </p:txBody>
      </p:sp>
      <p:pic>
        <p:nvPicPr>
          <p:cNvPr id="38916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0589" y="1777998"/>
            <a:ext cx="3594919" cy="27860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20139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3200"/>
            </a:pPr>
            <a:r>
              <a:rPr lang="pt-BR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 (SVM)</a:t>
            </a:r>
            <a:endParaRPr lang="pt-BR" sz="55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4" name="Picture 2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52" y="2311398"/>
            <a:ext cx="3474747" cy="26929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37479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33152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  <p:extLst>
      <p:ext uri="{BB962C8B-B14F-4D97-AF65-F5344CB8AC3E}">
        <p14:creationId xmlns:p14="http://schemas.microsoft.com/office/powerpoint/2010/main" val="7792239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  <p:extLst>
      <p:ext uri="{BB962C8B-B14F-4D97-AF65-F5344CB8AC3E}">
        <p14:creationId xmlns:p14="http://schemas.microsoft.com/office/powerpoint/2010/main" val="259315277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  <p:extLst>
      <p:ext uri="{BB962C8B-B14F-4D97-AF65-F5344CB8AC3E}">
        <p14:creationId xmlns:p14="http://schemas.microsoft.com/office/powerpoint/2010/main" val="387295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  <p:extLst>
      <p:ext uri="{BB962C8B-B14F-4D97-AF65-F5344CB8AC3E}">
        <p14:creationId xmlns:p14="http://schemas.microsoft.com/office/powerpoint/2010/main" val="119923985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035274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  <p:extLst>
      <p:ext uri="{BB962C8B-B14F-4D97-AF65-F5344CB8AC3E}">
        <p14:creationId xmlns:p14="http://schemas.microsoft.com/office/powerpoint/2010/main" val="36339122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  <p:extLst>
      <p:ext uri="{BB962C8B-B14F-4D97-AF65-F5344CB8AC3E}">
        <p14:creationId xmlns:p14="http://schemas.microsoft.com/office/powerpoint/2010/main" val="28012422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607373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Maximizar as distâncias entre o ponto de dados mais próximo (de qualquer</a:t>
            </a:r>
          </a:p>
          <a:p>
            <a:r>
              <a:rPr lang="pt-BR" dirty="0"/>
              <a:t>classe) e o hiperplano nos ajudará a decidir o hiperplano correto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7892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0659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8352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FF0000"/>
                </a:solidFill>
              </a:rPr>
              <a:t>DATASETs</a:t>
            </a:r>
            <a:endParaRPr lang="pt-BR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900781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 Dataset?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27652" name="Picture 4" descr="GitHub - yuanyangxin/Dogs-vs.-Cats-Redu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1840" y="1947880"/>
            <a:ext cx="4739639" cy="3287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2603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190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44034" name="Picture 2" descr="Cats vs Dogs Image Classification using CNN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694055"/>
            <a:ext cx="8639175" cy="3619500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</p:spTree>
    <p:extLst>
      <p:ext uri="{BB962C8B-B14F-4D97-AF65-F5344CB8AC3E}">
        <p14:creationId xmlns:p14="http://schemas.microsoft.com/office/powerpoint/2010/main" val="373566290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191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5058" name="Picture 2" descr="GitHub - hosamelsafty/Cats-VS-Do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" y="1287356"/>
            <a:ext cx="8692034" cy="2232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544417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192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6082" name="Picture 2" descr="Cats and dogs and convolutional neural networks — sub-subrout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4600"/>
            <a:ext cx="3833511" cy="2842657"/>
          </a:xfrm>
          <a:prstGeom prst="rect">
            <a:avLst/>
          </a:prstGeom>
          <a:noFill/>
        </p:spPr>
      </p:pic>
      <p:pic>
        <p:nvPicPr>
          <p:cNvPr id="46084" name="Picture 4" descr="Dogs vs Cats Image Classification using ResNet | by Anubhav Shrimal |  Anubhav Shrimal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6161" y="1679045"/>
            <a:ext cx="3773309" cy="2122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370563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193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gerar uma base de dados...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7106" name="AutoShape 2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108" name="AutoShape 4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7110" name="Picture 6" descr="Pasta Windows Png - Free Transparent PNG Download - PNGk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956" y="1213380"/>
            <a:ext cx="3028800" cy="2046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081188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194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dados disponíveis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 descr="Top 5 Sources For Analytics and Machine Learning Datasets - Great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5152"/>
            <a:ext cx="7132320" cy="39283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144362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125108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996694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  <p:extLst>
      <p:ext uri="{BB962C8B-B14F-4D97-AF65-F5344CB8AC3E}">
        <p14:creationId xmlns:p14="http://schemas.microsoft.com/office/powerpoint/2010/main" val="26974011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  <p:extLst>
      <p:ext uri="{BB962C8B-B14F-4D97-AF65-F5344CB8AC3E}">
        <p14:creationId xmlns:p14="http://schemas.microsoft.com/office/powerpoint/2010/main" val="331587294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  <p:extLst>
      <p:ext uri="{BB962C8B-B14F-4D97-AF65-F5344CB8AC3E}">
        <p14:creationId xmlns:p14="http://schemas.microsoft.com/office/powerpoint/2010/main" val="182490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RNA e SVM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12078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  <p:extLst>
      <p:ext uri="{BB962C8B-B14F-4D97-AF65-F5344CB8AC3E}">
        <p14:creationId xmlns:p14="http://schemas.microsoft.com/office/powerpoint/2010/main" val="255562003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639652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Vetores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203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94758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  <p:extLst>
      <p:ext uri="{BB962C8B-B14F-4D97-AF65-F5344CB8AC3E}">
        <p14:creationId xmlns:p14="http://schemas.microsoft.com/office/powerpoint/2010/main" val="38773101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205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436916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  <p:extLst>
      <p:ext uri="{BB962C8B-B14F-4D97-AF65-F5344CB8AC3E}">
        <p14:creationId xmlns:p14="http://schemas.microsoft.com/office/powerpoint/2010/main" val="83336458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94409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Maximizar</a:t>
            </a:r>
            <a:r>
              <a:rPr lang="pt-BR" dirty="0"/>
              <a:t> as distâncias entre o ponto de dados mais próximo (de qualquer</a:t>
            </a:r>
          </a:p>
          <a:p>
            <a:r>
              <a:rPr lang="pt-BR" dirty="0"/>
              <a:t>classe) e o hiperplano nos ajudará a decidir o hiperplano correto.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134" y="1384718"/>
            <a:ext cx="4203787" cy="301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351666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caso, o melhor hiperplano é o B ( já que ele tem uma margem maior em</a:t>
            </a:r>
          </a:p>
          <a:p>
            <a:r>
              <a:rPr lang="pt-BR" dirty="0"/>
              <a:t>comparação a </a:t>
            </a:r>
            <a:r>
              <a:rPr lang="pt-BR" dirty="0" err="1"/>
              <a:t>A</a:t>
            </a:r>
            <a:r>
              <a:rPr lang="pt-BR" dirty="0"/>
              <a:t>)?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6440" y="1637349"/>
            <a:ext cx="4243388" cy="277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22" name="Seta para baixo 21"/>
          <p:cNvSpPr/>
          <p:nvPr/>
        </p:nvSpPr>
        <p:spPr>
          <a:xfrm>
            <a:off x="4495800" y="1470660"/>
            <a:ext cx="297180" cy="7696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32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Existem caso onde não é </a:t>
            </a:r>
            <a:r>
              <a:rPr lang="pt-BR" dirty="0" err="1"/>
              <a:t>possivel</a:t>
            </a:r>
            <a:r>
              <a:rPr lang="pt-BR" dirty="0"/>
              <a:t> separar as duas classes usando uma linha reta,</a:t>
            </a:r>
          </a:p>
          <a:p>
            <a:r>
              <a:rPr lang="pt-BR" dirty="0"/>
              <a:t>pois uma das classes está no território de outra (</a:t>
            </a:r>
            <a:r>
              <a:rPr lang="pt-BR" b="1" dirty="0" err="1"/>
              <a:t>outlier</a:t>
            </a:r>
            <a:r>
              <a:rPr lang="pt-BR" b="1" dirty="0"/>
              <a:t>).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990" y="1650365"/>
            <a:ext cx="6508750" cy="216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tângulo 19"/>
          <p:cNvSpPr/>
          <p:nvPr/>
        </p:nvSpPr>
        <p:spPr>
          <a:xfrm>
            <a:off x="7185660" y="133350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</a:t>
            </a:r>
            <a:r>
              <a:rPr lang="pt-BR" b="1" dirty="0"/>
              <a:t>SVM</a:t>
            </a:r>
            <a:r>
              <a:rPr lang="pt-BR" dirty="0"/>
              <a:t> tem recursos</a:t>
            </a:r>
          </a:p>
          <a:p>
            <a:pPr algn="ctr"/>
            <a:r>
              <a:rPr lang="pt-BR" dirty="0"/>
              <a:t>para ignorar valores discrepantes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185660" y="239268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SVM</a:t>
            </a:r>
            <a:r>
              <a:rPr lang="pt-BR" dirty="0"/>
              <a:t> é robusto para </a:t>
            </a:r>
            <a:r>
              <a:rPr lang="pt-BR" i="1" dirty="0" err="1"/>
              <a:t>outliers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53519994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797072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35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i="1" dirty="0">
                <a:latin typeface="Arial Narrow" pitchFamily="34" charset="0"/>
              </a:rPr>
              <a:t>Hardware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dirty="0" err="1">
                <a:latin typeface="Arial Narrow" pitchFamily="34" charset="0"/>
              </a:rPr>
              <a:t>Controle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latin typeface="Arial Narrow" pitchFamily="34" charset="0"/>
              </a:rPr>
              <a:t>  Visão Computacional</a:t>
            </a:r>
            <a:endParaRPr lang="en-US" sz="2400" b="1" dirty="0">
              <a:latin typeface="Arial Narrow" pitchFamily="34" charset="0"/>
            </a:endParaRPr>
          </a:p>
          <a:p>
            <a:endParaRPr lang="en-US" sz="24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 Narrow" pitchFamily="34" charset="0"/>
              </a:rPr>
              <a:t>Transfer Learning: </a:t>
            </a:r>
            <a:r>
              <a:rPr lang="en-US" sz="2400" i="1" dirty="0">
                <a:latin typeface="Arial Narrow" pitchFamily="34" charset="0"/>
              </a:rPr>
              <a:t>Dataset </a:t>
            </a:r>
            <a:r>
              <a:rPr lang="en-US" sz="2400" dirty="0">
                <a:latin typeface="Arial Narrow" pitchFamily="34" charset="0"/>
              </a:rPr>
              <a:t>de </a:t>
            </a:r>
            <a:r>
              <a:rPr lang="en-US" sz="2400" dirty="0" err="1">
                <a:latin typeface="Arial Narrow" pitchFamily="34" charset="0"/>
              </a:rPr>
              <a:t>treinamento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para</a:t>
            </a:r>
            <a:r>
              <a:rPr lang="en-US" sz="2400" dirty="0">
                <a:latin typeface="Arial Narrow" pitchFamily="34" charset="0"/>
              </a:rPr>
              <a:t> o </a:t>
            </a:r>
            <a:r>
              <a:rPr lang="en-US" sz="2400" dirty="0" err="1">
                <a:latin typeface="Arial Narrow" pitchFamily="34" charset="0"/>
              </a:rPr>
              <a:t>sistema</a:t>
            </a:r>
            <a:r>
              <a:rPr lang="en-US" sz="2400" b="1" i="1" dirty="0">
                <a:latin typeface="Arial Narrow" pitchFamily="34" charset="0"/>
              </a:rPr>
              <a:t> </a:t>
            </a:r>
            <a:endParaRPr lang="en-US" sz="24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Treinamento de sistemas de </a:t>
            </a:r>
            <a:r>
              <a:rPr lang="pt-BR" sz="1800" b="1" dirty="0">
                <a:latin typeface="Arial Narrow" pitchFamily="34" charset="0"/>
              </a:rPr>
              <a:t>Inteligência Artificial</a:t>
            </a:r>
            <a:r>
              <a:rPr lang="pt-BR" sz="1800" dirty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Tomada de decisão com suporte de </a:t>
            </a:r>
            <a:r>
              <a:rPr lang="pt-BR" sz="1800" b="1" dirty="0">
                <a:latin typeface="Arial Narrow" pitchFamily="34" charset="0"/>
              </a:rPr>
              <a:t>base de regras </a:t>
            </a:r>
            <a:r>
              <a:rPr lang="pt-BR" sz="1800" dirty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30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>
                <a:latin typeface="Arial Narrow" pitchFamily="34" charset="0"/>
              </a:rPr>
              <a:t>COLAB</a:t>
            </a:r>
            <a:r>
              <a:rPr lang="pt-BR" sz="2200" dirty="0">
                <a:latin typeface="Arial Narrow" pitchFamily="34" charset="0"/>
              </a:rPr>
              <a:t>: Ferramenta online de </a:t>
            </a:r>
            <a:r>
              <a:rPr lang="pt-BR" sz="2200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>
                <a:latin typeface="Arial Narrow" pitchFamily="34" charset="0"/>
              </a:rPr>
              <a:t>Transfer</a:t>
            </a:r>
            <a:r>
              <a:rPr lang="pt-BR" dirty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Narrow" pitchFamily="34" charset="0"/>
              </a:rPr>
              <a:t>YOLO - </a:t>
            </a:r>
            <a:r>
              <a:rPr lang="pt-BR" sz="2800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>
                <a:latin typeface="Arial Narrow" pitchFamily="34" charset="0"/>
              </a:rPr>
              <a:t> + </a:t>
            </a:r>
            <a:r>
              <a:rPr lang="pt-BR" sz="2800" b="1" dirty="0" err="1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36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5720" y="1185636"/>
            <a:ext cx="3429024" cy="1370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918" y="181789"/>
            <a:ext cx="8520600" cy="572700"/>
          </a:xfrm>
        </p:spPr>
        <p:txBody>
          <a:bodyPr>
            <a:noAutofit/>
          </a:bodyPr>
          <a:lstStyle/>
          <a:p>
            <a:pPr lvl="0">
              <a:lnSpc>
                <a:spcPct val="115000"/>
              </a:lnSpc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 IA é vista hoje?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Geral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Restrita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Aprendizado de Máquina 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2200" b="1" i="1" dirty="0">
                <a:latin typeface="Arial Narrow" pitchFamily="34" charset="0"/>
              </a:rPr>
              <a:t>Steven Spielberg</a:t>
            </a:r>
          </a:p>
        </p:txBody>
      </p:sp>
      <p:pic>
        <p:nvPicPr>
          <p:cNvPr id="1026" name="Picture 2" descr="Resultado de imagem para artificial intelligence movie 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4505" y="660407"/>
            <a:ext cx="4340962" cy="3682231"/>
          </a:xfrm>
          <a:prstGeom prst="rect">
            <a:avLst/>
          </a:prstGeom>
          <a:noFill/>
        </p:spPr>
      </p:pic>
      <p:pic>
        <p:nvPicPr>
          <p:cNvPr id="1028" name="Picture 4" descr="Resultado de imagem para artificial intelligence movi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839" y="2767791"/>
            <a:ext cx="2847114" cy="193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4315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28: </a:t>
            </a:r>
            <a:r>
              <a:rPr lang="pt-BR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29: </a:t>
            </a:r>
            <a:r>
              <a:rPr lang="pt-BR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Resultados 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200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7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380913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54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55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56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57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br>
              <a:rPr lang="pt-BR" sz="32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Analysis and fusion of 2D and 3D images applied for detection and recognition of traffic signs using a new method of features extraction in conjunction with Deep Learning</a:t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Bruno </a:t>
            </a:r>
            <a:r>
              <a:rPr lang="pt-BR" i="1" dirty="0" err="1">
                <a:latin typeface="Arial Narrow" panose="020B0606020202030204" pitchFamily="34" charset="0"/>
              </a:rPr>
              <a:t>and</a:t>
            </a:r>
            <a:r>
              <a:rPr lang="pt-BR" i="1" dirty="0">
                <a:latin typeface="Arial Narrow" panose="020B0606020202030204" pitchFamily="34" charset="0"/>
              </a:rPr>
              <a:t> 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66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>
                <a:latin typeface="Arial Narrow" pitchFamily="34" charset="0"/>
              </a:rPr>
              <a:t>Robótica Industrial</a:t>
            </a:r>
            <a:br>
              <a:rPr lang="pt-BR" sz="2500" b="1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Robôs de produção </a:t>
            </a: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9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Métodos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b="1" i="1" dirty="0">
                <a:solidFill>
                  <a:srgbClr val="FF0000"/>
                </a:solidFill>
              </a:rPr>
              <a:t>Machine Learning </a:t>
            </a:r>
            <a:r>
              <a:rPr lang="en-US" sz="4000" b="1" dirty="0">
                <a:solidFill>
                  <a:srgbClr val="FF0000"/>
                </a:solidFill>
              </a:rPr>
              <a:t>Bioinspirados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4076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Bioinspirados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51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onde veio a idéia de ensinar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máquina? 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3600" b="1" i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dirty="0" err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78" name="Picture 2" descr="Inteligência Artificial ampliará os limites da inteligência humana -  01/03/2021 - Johnnie Walker - Estúdio Fol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2032774"/>
            <a:ext cx="7769225" cy="3110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82618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0" name="Picture 2" descr="O que você pode aprender com as formigas | Su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5500" b="1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14478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Buscando inspiração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Natureza</a:t>
            </a:r>
          </a:p>
        </p:txBody>
      </p:sp>
    </p:spTree>
    <p:extLst>
      <p:ext uri="{BB962C8B-B14F-4D97-AF65-F5344CB8AC3E}">
        <p14:creationId xmlns:p14="http://schemas.microsoft.com/office/powerpoint/2010/main" val="14238973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Inspirados no Comportamento de Seres vivos em convivência social;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Conhecimento Colaborativo/compartilhado;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Métodos Heurísticos (não determinísticos);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Buscam a melhor solução global;</a:t>
            </a:r>
          </a:p>
          <a:p>
            <a:pPr lvl="0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921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Colônia de Formigas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sta ESPACIOS | Vol. 38 (Nº 34) Año 2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426" y="1965098"/>
            <a:ext cx="6274435" cy="2390742"/>
          </a:xfrm>
          <a:prstGeom prst="rect">
            <a:avLst/>
          </a:prstGeom>
          <a:noFill/>
        </p:spPr>
      </p:pic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transparente da formiga PNG | PNG M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759" y="159327"/>
            <a:ext cx="2729574" cy="2098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6256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Colônia de Abelhas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UNIVERSIDADE DE CAXIAS DO SUL Centro de Computação e Tecnologia da  Informação Curso de Bacharelado em Ciência da Computaç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498" y="2240541"/>
            <a:ext cx="4176811" cy="1767579"/>
          </a:xfrm>
          <a:prstGeom prst="rect">
            <a:avLst/>
          </a:prstGeom>
          <a:noFill/>
        </p:spPr>
      </p:pic>
      <p:pic>
        <p:nvPicPr>
          <p:cNvPr id="18" name="Picture 6" descr="O trabalho de pesquisa sobre resolução de problemas de roteamento de  veículos (VRP) via algoritmo de colônia de abelhas artificiais - wenya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48" y="1920239"/>
            <a:ext cx="4870452" cy="2247901"/>
          </a:xfrm>
          <a:prstGeom prst="rect">
            <a:avLst/>
          </a:prstGeom>
          <a:noFill/>
        </p:spPr>
      </p:pic>
      <p:pic>
        <p:nvPicPr>
          <p:cNvPr id="11266" name="Picture 2" descr="Foto de Abelha PNG com fundo transparente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6881" y="470203"/>
            <a:ext cx="2315844" cy="1453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1889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82286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Genética 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4" name="Picture 12" descr="Avaliação Interati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657350"/>
            <a:ext cx="6838949" cy="3419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3615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5155</Words>
  <Application>Microsoft Office PowerPoint</Application>
  <PresentationFormat>Apresentação na tela (16:9)</PresentationFormat>
  <Paragraphs>1271</Paragraphs>
  <Slides>212</Slides>
  <Notes>55</Notes>
  <HiddenSlides>0</HiddenSlides>
  <MMClips>4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212</vt:i4>
      </vt:variant>
    </vt:vector>
  </HeadingPairs>
  <TitlesOfParts>
    <vt:vector size="213" baseType="lpstr">
      <vt:lpstr>Simple Light</vt:lpstr>
      <vt:lpstr>Apresentação do PowerPoint</vt:lpstr>
      <vt:lpstr>Apresentação do PowerPoint</vt:lpstr>
      <vt:lpstr> </vt:lpstr>
      <vt:lpstr>Como a IA é vista hoje?</vt:lpstr>
      <vt:lpstr>Ficção Científica </vt:lpstr>
      <vt:lpstr>Ex Machina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Apresentação do PowerPoint</vt:lpstr>
      <vt:lpstr> 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 </vt:lpstr>
      <vt:lpstr> </vt:lpstr>
      <vt:lpstr>Apresentação do PowerPoint</vt:lpstr>
      <vt:lpstr> </vt:lpstr>
      <vt:lpstr>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Apresentação do PowerPoint</vt:lpstr>
      <vt:lpstr>Apresentação do PowerPoint</vt:lpstr>
      <vt:lpstr> </vt:lpstr>
      <vt:lpstr>Eu, robô  - Asimov </vt:lpstr>
      <vt:lpstr> </vt:lpstr>
      <vt:lpstr> </vt:lpstr>
      <vt:lpstr>Apresentação do PowerPoint</vt:lpstr>
      <vt:lpstr> </vt:lpstr>
      <vt:lpstr> </vt:lpstr>
      <vt:lpstr> </vt:lpstr>
      <vt:lpstr>Industria 4.0</vt:lpstr>
      <vt:lpstr> </vt:lpstr>
      <vt:lpstr>Robótica Industrial Robôs de produção  Controle do homem morto</vt:lpstr>
      <vt:lpstr>Apresentação do PowerPoint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Apresentação do PowerPoint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Renato Seabra</cp:lastModifiedBy>
  <cp:revision>19</cp:revision>
  <dcterms:modified xsi:type="dcterms:W3CDTF">2024-12-21T22:03:31Z</dcterms:modified>
</cp:coreProperties>
</file>